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6"/>
  </p:notesMasterIdLst>
  <p:sldIdLst>
    <p:sldId id="256" r:id="rId5"/>
    <p:sldId id="335" r:id="rId6"/>
    <p:sldId id="336" r:id="rId7"/>
    <p:sldId id="337" r:id="rId8"/>
    <p:sldId id="340" r:id="rId9"/>
    <p:sldId id="260" r:id="rId10"/>
    <p:sldId id="261" r:id="rId11"/>
    <p:sldId id="262" r:id="rId12"/>
    <p:sldId id="263" r:id="rId13"/>
    <p:sldId id="264" r:id="rId14"/>
    <p:sldId id="265" r:id="rId15"/>
    <p:sldId id="343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42" r:id="rId43"/>
    <p:sldId id="346" r:id="rId44"/>
    <p:sldId id="347" r:id="rId45"/>
    <p:sldId id="348" r:id="rId46"/>
    <p:sldId id="349" r:id="rId47"/>
    <p:sldId id="350" r:id="rId48"/>
    <p:sldId id="351" r:id="rId49"/>
    <p:sldId id="352" r:id="rId50"/>
    <p:sldId id="353" r:id="rId51"/>
    <p:sldId id="354" r:id="rId52"/>
    <p:sldId id="355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367" r:id="rId65"/>
    <p:sldId id="368" r:id="rId66"/>
    <p:sldId id="369" r:id="rId67"/>
    <p:sldId id="370" r:id="rId68"/>
    <p:sldId id="371" r:id="rId69"/>
    <p:sldId id="372" r:id="rId70"/>
    <p:sldId id="373" r:id="rId71"/>
    <p:sldId id="374" r:id="rId72"/>
    <p:sldId id="375" r:id="rId73"/>
    <p:sldId id="376" r:id="rId74"/>
    <p:sldId id="377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44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AD7D6-0495-4EE5-82BC-88914DCFEA8B}" type="datetimeFigureOut">
              <a:rPr lang="en-IN" smtClean="0"/>
              <a:t>29-10-22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EDA90-47C4-42FA-87BB-2139CD8A8F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4564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thread can notify other thread when the resource is available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ADF34-0FC0-4A90-BFCD-A26FBD3D9FA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05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Spurious wakeup : Thread waits until notify, there may be special case were the waiting</a:t>
            </a:r>
            <a:r>
              <a:rPr lang="en-US" baseline="0" dirty="0" smtClean="0"/>
              <a:t> thread awakened due to spurious wakeup. This is beyond the scope of this 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ADF34-0FC0-4A90-BFCD-A26FBD3D9FA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88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Suspend() causes</a:t>
            </a:r>
            <a:r>
              <a:rPr lang="en-US" baseline="0" dirty="0" smtClean="0"/>
              <a:t> deadlock so is deprecated/discouraged  in Java as it is dangerous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ADF34-0FC0-4A90-BFCD-A26FBD3D9FA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3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8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60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2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302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72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0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67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02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84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2AC795-6209-4819-806F-7647E25D5FD1}" type="datetimeFigureOut">
              <a:rPr lang="en-US" smtClean="0"/>
              <a:t>10/29/2022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562BA-D990-4141-B28B-43E4931859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218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IN" sz="5300" dirty="0"/>
              <a:t>Chapter 11</a:t>
            </a:r>
            <a:br>
              <a:rPr lang="en-IN" sz="5300" dirty="0"/>
            </a:br>
            <a:r>
              <a:rPr lang="en-IN" sz="5300" dirty="0"/>
              <a:t> Multithreaded Programming</a:t>
            </a:r>
            <a:r>
              <a:rPr lang="en-IN" dirty="0"/>
              <a:t/>
            </a: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62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0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9144000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209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685800"/>
            <a:ext cx="8610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The 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</a:rPr>
              <a:t>java.lang.Thread.sleep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(long </a:t>
            </a:r>
            <a:r>
              <a:rPr lang="en-US" b="1" dirty="0" err="1">
                <a:solidFill>
                  <a:srgbClr val="FF0000"/>
                </a:solidFill>
                <a:latin typeface="Arial" panose="020B0604020202020204" pitchFamily="34" charset="0"/>
              </a:rPr>
              <a:t>millis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)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method causes the currently executing thread to sleep for the specified number of milliseconds, subject to the precision and accuracy of system timers and </a:t>
            </a: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</a:rPr>
              <a:t>schedulers</a:t>
            </a:r>
          </a:p>
          <a:p>
            <a:pPr algn="just"/>
            <a:endParaRPr lang="en-US" dirty="0" smtClean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F</a:t>
            </a:r>
            <a:r>
              <a:rPr lang="en-US" dirty="0" smtClean="0"/>
              <a:t>ollowing </a:t>
            </a:r>
            <a:r>
              <a:rPr lang="en-US" dirty="0"/>
              <a:t>is the declaration for </a:t>
            </a:r>
            <a:r>
              <a:rPr lang="en-US" dirty="0" err="1"/>
              <a:t>java.lang.Thread.sleep</a:t>
            </a:r>
            <a:r>
              <a:rPr lang="en-US" dirty="0"/>
              <a:t>() method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public static void sleep(long </a:t>
            </a:r>
            <a:r>
              <a:rPr lang="en-US" b="1" dirty="0" err="1"/>
              <a:t>millis</a:t>
            </a:r>
            <a:r>
              <a:rPr lang="en-US" b="1" dirty="0"/>
              <a:t>) throws </a:t>
            </a:r>
            <a:r>
              <a:rPr lang="en-US" b="1" dirty="0" err="1"/>
              <a:t>InterruptedException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dirty="0" err="1"/>
              <a:t>millis</a:t>
            </a:r>
            <a:r>
              <a:rPr lang="en-US" dirty="0"/>
              <a:t> − This is the </a:t>
            </a:r>
            <a:r>
              <a:rPr lang="en-US" dirty="0" smtClean="0"/>
              <a:t>time </a:t>
            </a:r>
            <a:r>
              <a:rPr lang="en-US" dirty="0"/>
              <a:t>to sleep in milliseconds</a:t>
            </a:r>
            <a:r>
              <a:rPr lang="en-US" dirty="0" smtClean="0"/>
              <a:t>.</a:t>
            </a:r>
          </a:p>
          <a:p>
            <a:pPr algn="just"/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IN" b="1" dirty="0">
                <a:solidFill>
                  <a:srgbClr val="FF0000"/>
                </a:solidFill>
              </a:rPr>
              <a:t>public</a:t>
            </a:r>
            <a:r>
              <a:rPr lang="en-IN" dirty="0">
                <a:solidFill>
                  <a:srgbClr val="FF0000"/>
                </a:solidFill>
              </a:rPr>
              <a:t> </a:t>
            </a:r>
            <a:r>
              <a:rPr lang="en-IN" b="1" dirty="0">
                <a:solidFill>
                  <a:srgbClr val="FF0000"/>
                </a:solidFill>
              </a:rPr>
              <a:t>static</a:t>
            </a:r>
            <a:r>
              <a:rPr lang="en-IN" dirty="0">
                <a:solidFill>
                  <a:srgbClr val="FF0000"/>
                </a:solidFill>
              </a:rPr>
              <a:t> Thread </a:t>
            </a:r>
            <a:r>
              <a:rPr lang="en-IN" dirty="0" err="1">
                <a:solidFill>
                  <a:srgbClr val="FF0000"/>
                </a:solidFill>
              </a:rPr>
              <a:t>currentThread</a:t>
            </a:r>
            <a:r>
              <a:rPr lang="en-IN" dirty="0">
                <a:solidFill>
                  <a:srgbClr val="FF0000"/>
                </a:solidFill>
              </a:rPr>
              <a:t>()  </a:t>
            </a:r>
            <a:endParaRPr lang="en-IN" dirty="0" smtClean="0">
              <a:solidFill>
                <a:srgbClr val="FF0000"/>
              </a:solidFill>
            </a:endParaRPr>
          </a:p>
          <a:p>
            <a:pPr algn="just"/>
            <a:endParaRPr lang="en-IN" dirty="0">
              <a:solidFill>
                <a:srgbClr val="FF0000"/>
              </a:solidFill>
            </a:endParaRPr>
          </a:p>
          <a:p>
            <a:pPr algn="just"/>
            <a:r>
              <a:rPr lang="en-IN" dirty="0"/>
              <a:t>It returns the </a:t>
            </a:r>
            <a:r>
              <a:rPr lang="en-IN" dirty="0" smtClean="0"/>
              <a:t>reference to currently </a:t>
            </a:r>
            <a:r>
              <a:rPr lang="en-IN" dirty="0"/>
              <a:t>executing </a:t>
            </a:r>
            <a:r>
              <a:rPr lang="en-IN" dirty="0" smtClean="0"/>
              <a:t>thread.</a:t>
            </a:r>
            <a:endParaRPr lang="en-IN" dirty="0" smtClean="0"/>
          </a:p>
          <a:p>
            <a:pPr algn="just"/>
            <a:r>
              <a:rPr lang="en-IN" dirty="0" err="1"/>
              <a:t>Thread.currentThread</a:t>
            </a:r>
            <a:r>
              <a:rPr lang="en-IN" dirty="0"/>
              <a:t>().</a:t>
            </a:r>
            <a:endParaRPr lang="en-IN" dirty="0" smtClean="0">
              <a:solidFill>
                <a:srgbClr val="FF0000"/>
              </a:solidFill>
            </a:endParaRPr>
          </a:p>
          <a:p>
            <a:pPr algn="just"/>
            <a:endParaRPr lang="en-IN" dirty="0">
              <a:solidFill>
                <a:srgbClr val="FF0000"/>
              </a:solidFill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4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"/>
            <a:ext cx="83058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0"/>
            <a:ext cx="89154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912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"/>
            <a:ext cx="88392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813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0678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590245"/>
            <a:ext cx="7848600" cy="2286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103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14800"/>
            <a:ext cx="87630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95611"/>
            <a:ext cx="887730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1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4" y="189428"/>
            <a:ext cx="7972426" cy="344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81400"/>
            <a:ext cx="8610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84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9" y="152400"/>
            <a:ext cx="8899301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51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79248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715000"/>
            <a:ext cx="7848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399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Multithreading Fundamentals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257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There are two distinct types of multitasking: process-based and thread-based. 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b="1" dirty="0" smtClean="0"/>
              <a:t>P</a:t>
            </a:r>
            <a:r>
              <a:rPr lang="en-US" sz="2400" b="1" i="1" dirty="0" smtClean="0"/>
              <a:t>rocess-based </a:t>
            </a:r>
            <a:r>
              <a:rPr lang="en-US" sz="2400" b="1" dirty="0"/>
              <a:t>multitasking </a:t>
            </a:r>
            <a:r>
              <a:rPr lang="en-US" sz="2400" dirty="0"/>
              <a:t>is </a:t>
            </a:r>
            <a:r>
              <a:rPr lang="en-US" sz="2400" dirty="0" smtClean="0"/>
              <a:t>the feature </a:t>
            </a:r>
            <a:r>
              <a:rPr lang="en-US" sz="2400" dirty="0"/>
              <a:t>that allows your computer to run two or more programs concurrently.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For</a:t>
            </a:r>
            <a:r>
              <a:rPr lang="en-US" sz="2400" dirty="0"/>
              <a:t> </a:t>
            </a:r>
            <a:r>
              <a:rPr lang="en-US" sz="2400" dirty="0" smtClean="0"/>
              <a:t>example</a:t>
            </a:r>
            <a:r>
              <a:rPr lang="en-US" sz="2400" dirty="0"/>
              <a:t>, it is process-based multitasking that allows you to run the </a:t>
            </a:r>
            <a:r>
              <a:rPr lang="en-US" sz="2400" dirty="0" smtClean="0"/>
              <a:t>Java compiler </a:t>
            </a:r>
            <a:r>
              <a:rPr lang="en-US" sz="2400" dirty="0"/>
              <a:t>at the same time you are using a text editor or browsing the </a:t>
            </a:r>
            <a:r>
              <a:rPr lang="en-US" sz="2400" dirty="0" smtClean="0"/>
              <a:t>Internet. In process-based </a:t>
            </a:r>
            <a:r>
              <a:rPr lang="en-US" sz="2400" dirty="0"/>
              <a:t>multitasking, a program is the smallest unit of code that can </a:t>
            </a:r>
            <a:r>
              <a:rPr lang="en-US" sz="2400" dirty="0" smtClean="0"/>
              <a:t>be </a:t>
            </a:r>
            <a:r>
              <a:rPr lang="en-IN" sz="2400" dirty="0" smtClean="0"/>
              <a:t>dispatched </a:t>
            </a:r>
            <a:r>
              <a:rPr lang="en-IN" sz="2400" dirty="0"/>
              <a:t>by the scheduler.</a:t>
            </a:r>
          </a:p>
          <a:p>
            <a:pPr marL="0" indent="0">
              <a:buNone/>
            </a:pPr>
            <a:r>
              <a:rPr lang="en-US" sz="2400" dirty="0"/>
              <a:t>In a </a:t>
            </a:r>
            <a:r>
              <a:rPr lang="en-US" sz="2400" b="1" i="1" dirty="0"/>
              <a:t>thread-based </a:t>
            </a:r>
            <a:r>
              <a:rPr lang="en-US" sz="2400" b="1" dirty="0"/>
              <a:t>multitasking </a:t>
            </a:r>
            <a:r>
              <a:rPr lang="en-US" sz="2400" dirty="0"/>
              <a:t>environment, the thread is the smallest unit </a:t>
            </a:r>
            <a:r>
              <a:rPr lang="en-US" sz="2400" dirty="0" smtClean="0"/>
              <a:t>of </a:t>
            </a:r>
            <a:r>
              <a:rPr lang="en-US" sz="2400" dirty="0" err="1" smtClean="0"/>
              <a:t>dispatchable</a:t>
            </a:r>
            <a:r>
              <a:rPr lang="en-US" sz="2400" dirty="0" smtClean="0"/>
              <a:t> </a:t>
            </a:r>
            <a:r>
              <a:rPr lang="en-US" sz="2400" dirty="0"/>
              <a:t>code. This means that a single program can perform two or </a:t>
            </a:r>
            <a:r>
              <a:rPr lang="en-US" sz="2400" dirty="0" smtClean="0"/>
              <a:t>more tasks </a:t>
            </a:r>
            <a:r>
              <a:rPr lang="en-US" sz="2400" dirty="0"/>
              <a:t>at once. </a:t>
            </a:r>
            <a:r>
              <a:rPr lang="en-US" sz="2400" dirty="0" smtClean="0"/>
              <a:t>For </a:t>
            </a:r>
            <a:r>
              <a:rPr lang="en-US" sz="2400" dirty="0"/>
              <a:t>instance, a text editor can be formatting text at the same </a:t>
            </a:r>
            <a:r>
              <a:rPr lang="en-US" sz="2400" dirty="0" smtClean="0"/>
              <a:t>time that </a:t>
            </a:r>
            <a:r>
              <a:rPr lang="en-US" sz="2400" dirty="0"/>
              <a:t>it is printing, as long as these two actions are being performed by </a:t>
            </a:r>
            <a:r>
              <a:rPr lang="en-US" sz="2400" dirty="0" smtClean="0"/>
              <a:t>two separate </a:t>
            </a:r>
            <a:r>
              <a:rPr lang="en-US" sz="2400" dirty="0"/>
              <a:t>threads. 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54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89154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910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96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"/>
            <a:ext cx="42672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76200"/>
            <a:ext cx="44958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25" y="4296043"/>
            <a:ext cx="4252175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28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6490"/>
            <a:ext cx="57626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951"/>
            <a:ext cx="9220200" cy="7040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119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011"/>
            <a:ext cx="89154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6011"/>
            <a:ext cx="5638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04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144000" cy="3620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68442"/>
            <a:ext cx="9067800" cy="339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2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" y="76200"/>
            <a:ext cx="9065654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5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87630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97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98"/>
            <a:ext cx="9067800" cy="4773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4876800"/>
            <a:ext cx="7984901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35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" y="152399"/>
            <a:ext cx="4702935" cy="655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22537"/>
            <a:ext cx="4238624" cy="6454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56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Multithreading Fundamentals…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sz="3400" dirty="0"/>
              <a:t>A principal advantage of multithreading is that it enables you to write </a:t>
            </a:r>
            <a:r>
              <a:rPr lang="en-US" sz="3400" dirty="0" smtClean="0"/>
              <a:t>very efficient </a:t>
            </a:r>
            <a:r>
              <a:rPr lang="en-US" sz="3400" dirty="0"/>
              <a:t>programs because </a:t>
            </a:r>
            <a:r>
              <a:rPr lang="en-US" sz="3400" dirty="0">
                <a:solidFill>
                  <a:srgbClr val="FF0000"/>
                </a:solidFill>
              </a:rPr>
              <a:t>it lets you utilize the idle time that is present in </a:t>
            </a:r>
            <a:r>
              <a:rPr lang="en-US" sz="3400" dirty="0" smtClean="0">
                <a:solidFill>
                  <a:srgbClr val="FF0000"/>
                </a:solidFill>
              </a:rPr>
              <a:t>most programs</a:t>
            </a:r>
            <a:r>
              <a:rPr lang="en-US" sz="3400" dirty="0">
                <a:solidFill>
                  <a:srgbClr val="FF0000"/>
                </a:solidFill>
              </a:rPr>
              <a:t>. </a:t>
            </a:r>
            <a:endParaRPr lang="en-US" sz="3400" dirty="0" smtClean="0">
              <a:solidFill>
                <a:srgbClr val="FF0000"/>
              </a:solidFill>
            </a:endParaRPr>
          </a:p>
          <a:p>
            <a:pPr marL="0" indent="0" algn="just">
              <a:buNone/>
            </a:pPr>
            <a:endParaRPr lang="en-US" sz="3400" dirty="0" smtClean="0"/>
          </a:p>
          <a:p>
            <a:pPr marL="0" indent="0" algn="just">
              <a:buNone/>
            </a:pPr>
            <a:r>
              <a:rPr lang="en-US" sz="3400" dirty="0" smtClean="0"/>
              <a:t>As </a:t>
            </a:r>
            <a:r>
              <a:rPr lang="en-US" sz="3400" dirty="0"/>
              <a:t>you probably know, most I/O devices, whether they be </a:t>
            </a:r>
            <a:r>
              <a:rPr lang="en-US" sz="3400" dirty="0" smtClean="0"/>
              <a:t>network ports</a:t>
            </a:r>
            <a:r>
              <a:rPr lang="en-US" sz="3400" dirty="0"/>
              <a:t>, disk drives, or the keyboard, are much slower than the CPU. Thus, </a:t>
            </a:r>
            <a:r>
              <a:rPr lang="en-US" sz="3400" dirty="0" smtClean="0"/>
              <a:t>a program </a:t>
            </a:r>
            <a:r>
              <a:rPr lang="en-US" sz="3400" dirty="0"/>
              <a:t>will often spend a majority of its execution time waiting to send </a:t>
            </a:r>
            <a:r>
              <a:rPr lang="en-US" sz="3400" dirty="0" smtClean="0"/>
              <a:t>or receive </a:t>
            </a:r>
            <a:r>
              <a:rPr lang="en-US" sz="3400" dirty="0"/>
              <a:t>information to or from a device. </a:t>
            </a:r>
            <a:endParaRPr lang="en-US" sz="3400" dirty="0" smtClean="0"/>
          </a:p>
          <a:p>
            <a:pPr marL="0" indent="0" algn="just">
              <a:buNone/>
            </a:pPr>
            <a:endParaRPr lang="en-US" sz="3400" dirty="0" smtClean="0"/>
          </a:p>
          <a:p>
            <a:pPr marL="0" indent="0" algn="just">
              <a:buNone/>
            </a:pPr>
            <a:r>
              <a:rPr lang="en-US" sz="3400" dirty="0" smtClean="0"/>
              <a:t>By using multithreading, your program can execute another task during this idle time. For example, while one part of your program is sending a file over the Internet, another part can be reading keyboard input, and still another can be buffering the next block of data to send</a:t>
            </a:r>
            <a:r>
              <a:rPr lang="en-US" dirty="0"/>
              <a:t>.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066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0" y="-76200"/>
            <a:ext cx="9120389" cy="678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9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991600" cy="640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810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2400"/>
            <a:ext cx="9144000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82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589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181601"/>
            <a:ext cx="67818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290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229600" cy="66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057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839200" cy="647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68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73" y="97665"/>
            <a:ext cx="77724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67000"/>
            <a:ext cx="7620000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95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"/>
            <a:ext cx="6705600" cy="670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188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86772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Multithreading Fundamentals…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909" y="1383002"/>
            <a:ext cx="8229600" cy="50939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Java’s multithreading features </a:t>
            </a:r>
            <a:r>
              <a:rPr lang="en-US" sz="2400" dirty="0"/>
              <a:t>work in both types of systems.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In </a:t>
            </a:r>
            <a:r>
              <a:rPr lang="en-US" sz="2400" dirty="0"/>
              <a:t>a </a:t>
            </a:r>
            <a:r>
              <a:rPr lang="en-US" sz="2400" b="1" dirty="0"/>
              <a:t>single-core system</a:t>
            </a:r>
            <a:r>
              <a:rPr lang="en-US" sz="2400" dirty="0"/>
              <a:t>, </a:t>
            </a:r>
            <a:r>
              <a:rPr lang="en-US" sz="2400" dirty="0" smtClean="0"/>
              <a:t>concurrently executing </a:t>
            </a:r>
            <a:r>
              <a:rPr lang="en-US" sz="2400" dirty="0"/>
              <a:t>threads share the CPU, with each thread receiving a slice of CPU time.</a:t>
            </a:r>
          </a:p>
          <a:p>
            <a:pPr marL="0" indent="0">
              <a:buNone/>
            </a:pPr>
            <a:r>
              <a:rPr lang="en-US" sz="2400" dirty="0"/>
              <a:t>Therefore, in a single-core system, two or more threads do not actually run at </a:t>
            </a:r>
            <a:r>
              <a:rPr lang="en-US" sz="2400" dirty="0" smtClean="0"/>
              <a:t>the same </a:t>
            </a:r>
            <a:r>
              <a:rPr lang="en-US" sz="2400" dirty="0"/>
              <a:t>time, but idle CPU time is utilized. 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However</a:t>
            </a:r>
            <a:r>
              <a:rPr lang="en-US" sz="2400" dirty="0"/>
              <a:t>, in </a:t>
            </a:r>
            <a:r>
              <a:rPr lang="en-US" sz="2400" b="1" dirty="0" smtClean="0"/>
              <a:t>multiprocessor/multicore systems</a:t>
            </a:r>
            <a:r>
              <a:rPr lang="en-US" sz="2400" dirty="0"/>
              <a:t>, it is possible for two or more threads to actually </a:t>
            </a:r>
            <a:r>
              <a:rPr lang="en-US" sz="2400" dirty="0" smtClean="0"/>
              <a:t>execute simultaneously</a:t>
            </a:r>
            <a:r>
              <a:rPr lang="en-US" sz="2400" dirty="0"/>
              <a:t>. In many cases, this can further improve program efficiency </a:t>
            </a:r>
            <a:r>
              <a:rPr lang="en-US" sz="2400" dirty="0" smtClean="0"/>
              <a:t>and increase </a:t>
            </a:r>
            <a:r>
              <a:rPr lang="en-US" sz="2400" dirty="0"/>
              <a:t>the speed of certain operations</a:t>
            </a:r>
            <a:r>
              <a:rPr lang="en-U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5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2127AC-6E83-4620-921B-B0D783AE6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1" y="1060450"/>
            <a:ext cx="8703733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971550"/>
            <a:ext cx="6629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2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90600"/>
            <a:ext cx="66865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4485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085850"/>
            <a:ext cx="5200650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12094"/>
            <a:ext cx="6572250" cy="4279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891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971550"/>
            <a:ext cx="67437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630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914400"/>
            <a:ext cx="66865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28600"/>
            <a:ext cx="386715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65" y="1428750"/>
            <a:ext cx="3336131" cy="2693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195" y="1543050"/>
            <a:ext cx="3357563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964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1085850"/>
            <a:ext cx="554355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54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27" y="815687"/>
            <a:ext cx="8302337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55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976179"/>
            <a:ext cx="6686550" cy="5024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526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Multithreading Fundamentals…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en-US" dirty="0" smtClean="0"/>
              <a:t>A </a:t>
            </a:r>
            <a:r>
              <a:rPr lang="en-US" dirty="0"/>
              <a:t>thread can be in one of several states. It can be </a:t>
            </a:r>
            <a:r>
              <a:rPr lang="en-US" b="1" i="1" dirty="0"/>
              <a:t>running</a:t>
            </a:r>
            <a:r>
              <a:rPr lang="en-US" dirty="0"/>
              <a:t>. It can be </a:t>
            </a:r>
            <a:r>
              <a:rPr lang="en-US" b="1" i="1" dirty="0"/>
              <a:t>ready</a:t>
            </a:r>
            <a:r>
              <a:rPr lang="en-US" i="1" dirty="0"/>
              <a:t> </a:t>
            </a:r>
            <a:r>
              <a:rPr lang="en-US" i="1" dirty="0" smtClean="0"/>
              <a:t>to run </a:t>
            </a:r>
            <a:r>
              <a:rPr lang="en-US" dirty="0"/>
              <a:t>as soon as it gets CPU time. A running thread can be </a:t>
            </a:r>
            <a:r>
              <a:rPr lang="en-US" b="1" i="1" dirty="0"/>
              <a:t>suspended</a:t>
            </a:r>
            <a:r>
              <a:rPr lang="en-US" dirty="0"/>
              <a:t>, which is </a:t>
            </a:r>
            <a:r>
              <a:rPr lang="en-US" dirty="0" smtClean="0"/>
              <a:t>a temporary </a:t>
            </a:r>
            <a:r>
              <a:rPr lang="en-US" dirty="0"/>
              <a:t>halt to its execution. It can later be </a:t>
            </a:r>
            <a:r>
              <a:rPr lang="en-US" b="1" i="1" dirty="0"/>
              <a:t>resumed</a:t>
            </a:r>
            <a:r>
              <a:rPr lang="en-US" dirty="0"/>
              <a:t>. A thread can be </a:t>
            </a:r>
            <a:r>
              <a:rPr lang="en-US" b="1" i="1" dirty="0" smtClean="0"/>
              <a:t>blocked</a:t>
            </a:r>
            <a:r>
              <a:rPr lang="en-US" i="1" dirty="0" smtClean="0"/>
              <a:t> </a:t>
            </a:r>
            <a:r>
              <a:rPr lang="en-US" dirty="0" smtClean="0"/>
              <a:t>when </a:t>
            </a:r>
            <a:r>
              <a:rPr lang="en-US" dirty="0"/>
              <a:t>waiting for a resource. A thread can be </a:t>
            </a:r>
            <a:r>
              <a:rPr lang="en-US" b="1" i="1" dirty="0"/>
              <a:t>terminated</a:t>
            </a:r>
            <a:r>
              <a:rPr lang="en-US" dirty="0"/>
              <a:t>, in which case </a:t>
            </a:r>
            <a:r>
              <a:rPr lang="en-US" dirty="0" smtClean="0"/>
              <a:t>its execution </a:t>
            </a:r>
            <a:r>
              <a:rPr lang="en-US" dirty="0"/>
              <a:t>ends and cannot be resumed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 smtClean="0"/>
          </a:p>
          <a:p>
            <a:pPr marL="0" indent="0" algn="just">
              <a:buNone/>
            </a:pPr>
            <a:r>
              <a:rPr lang="en-US" dirty="0"/>
              <a:t>Along with thread-based multitasking comes the need for a special type of feature called </a:t>
            </a:r>
            <a:r>
              <a:rPr lang="en-US" b="1" i="1" dirty="0"/>
              <a:t>synchronization</a:t>
            </a:r>
            <a:r>
              <a:rPr lang="en-US" dirty="0"/>
              <a:t>, which allows the execution of threads to be coordinated in certain well-defined ways. Java has a complete subsystem</a:t>
            </a:r>
            <a:r>
              <a:rPr lang="en-IN" dirty="0"/>
              <a:t>devoted to synchronization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240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18063"/>
            <a:ext cx="6858000" cy="2743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3639640"/>
            <a:ext cx="6743700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431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857250"/>
            <a:ext cx="67437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564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38200"/>
            <a:ext cx="71628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70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57250"/>
            <a:ext cx="66294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4743450"/>
            <a:ext cx="4643438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0589"/>
            <a:ext cx="5105400" cy="49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139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1028700"/>
            <a:ext cx="6629400" cy="497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5370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914400"/>
            <a:ext cx="66865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1485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66486"/>
            <a:ext cx="6829828" cy="608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94375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857250"/>
            <a:ext cx="5657850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2914650"/>
            <a:ext cx="6457950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73149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857250"/>
            <a:ext cx="69151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10275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971550"/>
            <a:ext cx="651510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7558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144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886278"/>
            <a:ext cx="6457950" cy="5114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3995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884166"/>
            <a:ext cx="6858000" cy="5002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0296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804940"/>
            <a:ext cx="6785264" cy="495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7650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71550"/>
            <a:ext cx="668655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3505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71550"/>
            <a:ext cx="68580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84937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857250"/>
            <a:ext cx="6572250" cy="348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4343401"/>
            <a:ext cx="6800850" cy="163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59597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914400"/>
            <a:ext cx="6457950" cy="508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89205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09" y="903433"/>
            <a:ext cx="6856391" cy="509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3312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1" y="1064922"/>
            <a:ext cx="6515099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280" y="3657601"/>
            <a:ext cx="6510271" cy="2178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74377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71550"/>
            <a:ext cx="6400800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551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70" y="0"/>
            <a:ext cx="902487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7687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857250"/>
            <a:ext cx="5543550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050" y="2743201"/>
            <a:ext cx="6457950" cy="3291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41343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64" y="1225177"/>
            <a:ext cx="6686550" cy="4193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9599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916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428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5129"/>
            <a:ext cx="8915400" cy="6625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10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B05A632C9FA74B9D62482A3E12E61E" ma:contentTypeVersion="2" ma:contentTypeDescription="Create a new document." ma:contentTypeScope="" ma:versionID="e7dd288cf06d4071fb18d4d16e307b9c">
  <xsd:schema xmlns:xsd="http://www.w3.org/2001/XMLSchema" xmlns:xs="http://www.w3.org/2001/XMLSchema" xmlns:p="http://schemas.microsoft.com/office/2006/metadata/properties" xmlns:ns2="75d5880a-5db6-412f-aff5-df9a81ac6f3c" targetNamespace="http://schemas.microsoft.com/office/2006/metadata/properties" ma:root="true" ma:fieldsID="c10b9b243696fb7a48f93d2fd312fd7d" ns2:_="">
    <xsd:import namespace="75d5880a-5db6-412f-aff5-df9a81ac6f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5880a-5db6-412f-aff5-df9a81ac6f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B98DC6-C9BC-4179-83AC-AF5323769F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F71A5D1-1D9C-4013-8C40-8BB93902506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75d5880a-5db6-412f-aff5-df9a81ac6f3c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3747390-D693-499A-ABE3-83913598FB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5d5880a-5db6-412f-aff5-df9a81ac6f3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11361</TotalTime>
  <Words>566</Words>
  <Application>Microsoft Office PowerPoint</Application>
  <PresentationFormat>On-screen Show (4:3)</PresentationFormat>
  <Paragraphs>42</Paragraphs>
  <Slides>71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Office Theme</vt:lpstr>
      <vt:lpstr>Chapter 11  Multithreaded Programming </vt:lpstr>
      <vt:lpstr>Multithreading Fundamentals</vt:lpstr>
      <vt:lpstr>Multithreading Fundamentals…</vt:lpstr>
      <vt:lpstr>Multithreading Fundamentals…</vt:lpstr>
      <vt:lpstr>Multithreading Fundamentals…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MAHE</cp:lastModifiedBy>
  <cp:revision>49</cp:revision>
  <dcterms:created xsi:type="dcterms:W3CDTF">2017-09-11T12:47:30Z</dcterms:created>
  <dcterms:modified xsi:type="dcterms:W3CDTF">2022-10-29T07:20:27Z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0x0101005FB05A632C9FA74B9D62482A3E12E61E</vt:lpwstr>
  </property>
</Properties>
</file>